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99" r:id="rId3"/>
    <p:sldId id="265" r:id="rId4"/>
    <p:sldId id="286" r:id="rId5"/>
    <p:sldId id="287" r:id="rId6"/>
    <p:sldId id="288" r:id="rId7"/>
    <p:sldId id="289" r:id="rId8"/>
    <p:sldId id="290" r:id="rId9"/>
    <p:sldId id="291" r:id="rId10"/>
    <p:sldId id="293" r:id="rId11"/>
    <p:sldId id="300" r:id="rId12"/>
    <p:sldId id="294" r:id="rId13"/>
    <p:sldId id="295" r:id="rId14"/>
    <p:sldId id="297" r:id="rId15"/>
    <p:sldId id="296" r:id="rId16"/>
    <p:sldId id="29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46" autoAdjust="0"/>
    <p:restoredTop sz="94660"/>
  </p:normalViewPr>
  <p:slideViewPr>
    <p:cSldViewPr snapToGrid="0">
      <p:cViewPr varScale="1">
        <p:scale>
          <a:sx n="83" d="100"/>
          <a:sy n="83" d="100"/>
        </p:scale>
        <p:origin x="86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9D17D-6C4C-4D86-86D1-C28FB739E7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D705E-5C47-4F45-962B-249A2CB7F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52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07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8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05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3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53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0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61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31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D4E0-9FD4-4BA2-9B9B-9E265AE3EB9A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8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3891" y="3101102"/>
            <a:ext cx="9504218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МОДЕЛЕЙ ВРЕМЕННЫХ РЯДОВ</a:t>
            </a: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0727" y="929988"/>
            <a:ext cx="300297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.3</a:t>
            </a:r>
          </a:p>
        </p:txBody>
      </p:sp>
    </p:spTree>
    <p:extLst>
      <p:ext uri="{BB962C8B-B14F-4D97-AF65-F5344CB8AC3E}">
        <p14:creationId xmlns:p14="http://schemas.microsoft.com/office/powerpoint/2010/main" val="2971282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5B617F2-412F-40AE-BD69-83B74C2BF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132412"/>
              </p:ext>
            </p:extLst>
          </p:nvPr>
        </p:nvGraphicFramePr>
        <p:xfrm>
          <a:off x="604283" y="1056075"/>
          <a:ext cx="10983433" cy="4267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623689">
                  <a:extLst>
                    <a:ext uri="{9D8B030D-6E8A-4147-A177-3AD203B41FA5}">
                      <a16:colId xmlns:a16="http://schemas.microsoft.com/office/drawing/2014/main" val="848910900"/>
                    </a:ext>
                  </a:extLst>
                </a:gridCol>
                <a:gridCol w="643809">
                  <a:extLst>
                    <a:ext uri="{9D8B030D-6E8A-4147-A177-3AD203B41FA5}">
                      <a16:colId xmlns:a16="http://schemas.microsoft.com/office/drawing/2014/main" val="206074544"/>
                    </a:ext>
                  </a:extLst>
                </a:gridCol>
                <a:gridCol w="704166">
                  <a:extLst>
                    <a:ext uri="{9D8B030D-6E8A-4147-A177-3AD203B41FA5}">
                      <a16:colId xmlns:a16="http://schemas.microsoft.com/office/drawing/2014/main" val="2102649849"/>
                    </a:ext>
                  </a:extLst>
                </a:gridCol>
                <a:gridCol w="660832">
                  <a:extLst>
                    <a:ext uri="{9D8B030D-6E8A-4147-A177-3AD203B41FA5}">
                      <a16:colId xmlns:a16="http://schemas.microsoft.com/office/drawing/2014/main" val="2843097149"/>
                    </a:ext>
                  </a:extLst>
                </a:gridCol>
                <a:gridCol w="714998">
                  <a:extLst>
                    <a:ext uri="{9D8B030D-6E8A-4147-A177-3AD203B41FA5}">
                      <a16:colId xmlns:a16="http://schemas.microsoft.com/office/drawing/2014/main" val="955226381"/>
                    </a:ext>
                  </a:extLst>
                </a:gridCol>
                <a:gridCol w="736666">
                  <a:extLst>
                    <a:ext uri="{9D8B030D-6E8A-4147-A177-3AD203B41FA5}">
                      <a16:colId xmlns:a16="http://schemas.microsoft.com/office/drawing/2014/main" val="3156039848"/>
                    </a:ext>
                  </a:extLst>
                </a:gridCol>
                <a:gridCol w="735891">
                  <a:extLst>
                    <a:ext uri="{9D8B030D-6E8A-4147-A177-3AD203B41FA5}">
                      <a16:colId xmlns:a16="http://schemas.microsoft.com/office/drawing/2014/main" val="3581280981"/>
                    </a:ext>
                  </a:extLst>
                </a:gridCol>
                <a:gridCol w="682499">
                  <a:extLst>
                    <a:ext uri="{9D8B030D-6E8A-4147-A177-3AD203B41FA5}">
                      <a16:colId xmlns:a16="http://schemas.microsoft.com/office/drawing/2014/main" val="326779017"/>
                    </a:ext>
                  </a:extLst>
                </a:gridCol>
                <a:gridCol w="769166">
                  <a:extLst>
                    <a:ext uri="{9D8B030D-6E8A-4147-A177-3AD203B41FA5}">
                      <a16:colId xmlns:a16="http://schemas.microsoft.com/office/drawing/2014/main" val="1455555914"/>
                    </a:ext>
                  </a:extLst>
                </a:gridCol>
                <a:gridCol w="769166">
                  <a:extLst>
                    <a:ext uri="{9D8B030D-6E8A-4147-A177-3AD203B41FA5}">
                      <a16:colId xmlns:a16="http://schemas.microsoft.com/office/drawing/2014/main" val="2717396034"/>
                    </a:ext>
                  </a:extLst>
                </a:gridCol>
                <a:gridCol w="779998">
                  <a:extLst>
                    <a:ext uri="{9D8B030D-6E8A-4147-A177-3AD203B41FA5}">
                      <a16:colId xmlns:a16="http://schemas.microsoft.com/office/drawing/2014/main" val="2943113238"/>
                    </a:ext>
                  </a:extLst>
                </a:gridCol>
                <a:gridCol w="738213">
                  <a:extLst>
                    <a:ext uri="{9D8B030D-6E8A-4147-A177-3AD203B41FA5}">
                      <a16:colId xmlns:a16="http://schemas.microsoft.com/office/drawing/2014/main" val="1515885539"/>
                    </a:ext>
                  </a:extLst>
                </a:gridCol>
                <a:gridCol w="738213">
                  <a:extLst>
                    <a:ext uri="{9D8B030D-6E8A-4147-A177-3AD203B41FA5}">
                      <a16:colId xmlns:a16="http://schemas.microsoft.com/office/drawing/2014/main" val="1962095912"/>
                    </a:ext>
                  </a:extLst>
                </a:gridCol>
                <a:gridCol w="797796">
                  <a:extLst>
                    <a:ext uri="{9D8B030D-6E8A-4147-A177-3AD203B41FA5}">
                      <a16:colId xmlns:a16="http://schemas.microsoft.com/office/drawing/2014/main" val="2440570381"/>
                    </a:ext>
                  </a:extLst>
                </a:gridCol>
                <a:gridCol w="888331">
                  <a:extLst>
                    <a:ext uri="{9D8B030D-6E8A-4147-A177-3AD203B41FA5}">
                      <a16:colId xmlns:a16="http://schemas.microsoft.com/office/drawing/2014/main" val="36822077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</a:t>
                      </a:r>
                      <a:r>
                        <a:rPr lang="ru-RU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3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</a:t>
                      </a:r>
                      <a:r>
                        <a:rPr lang="ru-RU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6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3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4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5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764240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59097,6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53846,7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43247,5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40670,6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33596,4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29342,2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2864834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49062,3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42439,4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39404,9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37057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30611,3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26735,1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30434,1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230206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36710,6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34085,6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32054,7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26479,1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23126,1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26325,8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26019,3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2930861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31648,4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29762,7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24585,8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21472,5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24443,5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24158,8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29602,6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661190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27989,3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23120,9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22987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22719,3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27838,7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25145,2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166479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19099,2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16680,7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18988,7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18767,6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22996,5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20771,5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18891,9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3628663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14568,5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16584,2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16391,1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20084,5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18141,2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16499,7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17079,1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3580674545"/>
                  </a:ext>
                </a:extLst>
              </a:tr>
              <a:tr h="81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18878,8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18658,9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22863,4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20651,2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18782,6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19442,1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21365,7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2830988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18441,6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20410,7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18563,9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19215,7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21116,9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23181,1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823306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25009,9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22746,9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23545,6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25875,2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28404,5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28188,2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112352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22590,1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20546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21267,5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23371,7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25656,2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25460,8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22484,9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4194707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18686,9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19343,1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21256,9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23334,7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23157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19671,1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47417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20022,3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22003,3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24154,1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23970,1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21168,4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20361,9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20390,2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938276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24180,3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26341,7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23262,8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22376,5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22407,6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5921591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29138,5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28916,6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24563,7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24597,9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12853,7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408475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28696,4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25342,2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24376,7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24410,5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14754,7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12755,8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24308,9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1827458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22380,2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21527,4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21557,4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13030,2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11264,9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21467,6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24863,5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3267208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20707,2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12533,7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10835,7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20649,7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23916,2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26981,3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2677574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2270139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2243768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2221330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2212476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2195517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2167360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2143843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  <a:extLst>
                  <a:ext uri="{0D108BD9-81ED-4DB2-BD59-A6C34878D82A}">
                    <a16:rowId xmlns:a16="http://schemas.microsoft.com/office/drawing/2014/main" val="2101837347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C4E0EB1-A55C-4230-8185-8303E2191476}"/>
              </a:ext>
            </a:extLst>
          </p:cNvPr>
          <p:cNvSpPr/>
          <p:nvPr/>
        </p:nvSpPr>
        <p:spPr>
          <a:xfrm>
            <a:off x="1330840" y="318984"/>
            <a:ext cx="9530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7.6 – Данные для расчета значений коэффициентов автокорреляции </a:t>
            </a:r>
            <a:r>
              <a:rPr lang="en-US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 порядка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383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AA56F7-29A8-4A15-BEA0-FEAF8037AEF6}"/>
              </a:ext>
            </a:extLst>
          </p:cNvPr>
          <p:cNvSpPr/>
          <p:nvPr/>
        </p:nvSpPr>
        <p:spPr>
          <a:xfrm>
            <a:off x="269356" y="278719"/>
            <a:ext cx="116532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результате моделирования построим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авторегрессионную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модель валового сбора овощей. Для решения поставленной задачи, требующей расчета коэффициентов автокорреляции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 порядка, воспользуемся вспомогательной таблицей 7.6. Рассчитаем коэффициенты автокорреляции уровней ряда по формуле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EDBECF1-A9B2-4804-AC98-41B214A84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479668"/>
              </p:ext>
            </p:extLst>
          </p:nvPr>
        </p:nvGraphicFramePr>
        <p:xfrm>
          <a:off x="4893970" y="1360694"/>
          <a:ext cx="2404054" cy="908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714500" imgH="647700" progId="Equation.DSMT4">
                  <p:embed/>
                </p:oleObj>
              </mc:Choice>
              <mc:Fallback>
                <p:oleObj name="Equation" r:id="rId3" imgW="1714500" imgH="64770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CEDBECF1-A9B2-4804-AC98-41B214A841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3970" y="1360694"/>
                        <a:ext cx="2404054" cy="9081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7B06110-045C-4398-B83E-6F76CD5D2CCC}"/>
              </a:ext>
            </a:extLst>
          </p:cNvPr>
          <p:cNvSpPr/>
          <p:nvPr/>
        </p:nvSpPr>
        <p:spPr>
          <a:xfrm>
            <a:off x="269356" y="2370246"/>
            <a:ext cx="80382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1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автокорреляции первого порядка равен: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3E83D45-2AF7-4B61-A349-54DC56BE1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9325"/>
              </p:ext>
            </p:extLst>
          </p:nvPr>
        </p:nvGraphicFramePr>
        <p:xfrm>
          <a:off x="2561667" y="2836668"/>
          <a:ext cx="7068661" cy="1423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5359400" imgH="1079500" progId="Equation.DSMT4">
                  <p:embed/>
                </p:oleObj>
              </mc:Choice>
              <mc:Fallback>
                <p:oleObj name="Equation" r:id="rId5" imgW="5359400" imgH="107950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03E83D45-2AF7-4B61-A349-54DC56BE13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667" y="2836668"/>
                        <a:ext cx="7068661" cy="14237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3044BFA-6854-4E55-A3A9-50B1ED33A645}"/>
              </a:ext>
            </a:extLst>
          </p:cNvPr>
          <p:cNvSpPr/>
          <p:nvPr/>
        </p:nvSpPr>
        <p:spPr>
          <a:xfrm>
            <a:off x="269356" y="4328525"/>
            <a:ext cx="8176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при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l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= 2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коэффициент автокорреляции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второго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порядка равен: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E5F6A762-E7B5-4464-BAC9-8BA04379EE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049505"/>
              </p:ext>
            </p:extLst>
          </p:nvPr>
        </p:nvGraphicFramePr>
        <p:xfrm>
          <a:off x="2561667" y="4977998"/>
          <a:ext cx="7152411" cy="1423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5422900" imgH="1079500" progId="Equation.DSMT4">
                  <p:embed/>
                </p:oleObj>
              </mc:Choice>
              <mc:Fallback>
                <p:oleObj name="Equation" r:id="rId7" imgW="5422900" imgH="107950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E5F6A762-E7B5-4464-BAC9-8BA04379EE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667" y="4977998"/>
                        <a:ext cx="7152411" cy="14237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1196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21487F-406E-4211-A6AA-79658848CE13}"/>
              </a:ext>
            </a:extLst>
          </p:cNvPr>
          <p:cNvSpPr/>
          <p:nvPr/>
        </p:nvSpPr>
        <p:spPr>
          <a:xfrm>
            <a:off x="251637" y="165210"/>
            <a:ext cx="78822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автокорреляции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третьего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порядка равен: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C0EA63B-29C0-49EE-BE0A-564FE00F31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494714"/>
              </p:ext>
            </p:extLst>
          </p:nvPr>
        </p:nvGraphicFramePr>
        <p:xfrm>
          <a:off x="2440320" y="723014"/>
          <a:ext cx="7311360" cy="1462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5397500" imgH="1079500" progId="Equation.DSMT4">
                  <p:embed/>
                </p:oleObj>
              </mc:Choice>
              <mc:Fallback>
                <p:oleObj name="Equation" r:id="rId3" imgW="5397500" imgH="1079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320" y="723014"/>
                        <a:ext cx="7311360" cy="1462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DF7622-5310-4F83-9408-771E97E48844}"/>
              </a:ext>
            </a:extLst>
          </p:cNvPr>
          <p:cNvSpPr/>
          <p:nvPr/>
        </p:nvSpPr>
        <p:spPr>
          <a:xfrm>
            <a:off x="257101" y="2336760"/>
            <a:ext cx="78822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4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автокорреляции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порядка равен: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97C79A96-7A2F-47F0-B5F4-D1F6630CC4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176245"/>
              </p:ext>
            </p:extLst>
          </p:nvPr>
        </p:nvGraphicFramePr>
        <p:xfrm>
          <a:off x="2588128" y="2937205"/>
          <a:ext cx="7015744" cy="1462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5334000" imgH="1079500" progId="Equation.DSMT4">
                  <p:embed/>
                </p:oleObj>
              </mc:Choice>
              <mc:Fallback>
                <p:oleObj name="Equation" r:id="rId5" imgW="5334000" imgH="10795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128" y="2937205"/>
                        <a:ext cx="7015744" cy="1462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5A57F5D-DE26-4813-91B3-1125D4F1CF24}"/>
              </a:ext>
            </a:extLst>
          </p:cNvPr>
          <p:cNvSpPr/>
          <p:nvPr/>
        </p:nvSpPr>
        <p:spPr>
          <a:xfrm>
            <a:off x="251637" y="4508310"/>
            <a:ext cx="78822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5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автокорреляции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пятого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порядка равен: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7376A594-B8D5-4E1A-AD3E-628BE8684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639503"/>
              </p:ext>
            </p:extLst>
          </p:nvPr>
        </p:nvGraphicFramePr>
        <p:xfrm>
          <a:off x="2150734" y="5151395"/>
          <a:ext cx="7874009" cy="1462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7" imgW="5410200" imgH="1079500" progId="Equation.DSMT4">
                  <p:embed/>
                </p:oleObj>
              </mc:Choice>
              <mc:Fallback>
                <p:oleObj name="Equation" r:id="rId7" imgW="5410200" imgH="1079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734" y="5151395"/>
                        <a:ext cx="7874009" cy="1462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0826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6D34BE6-23E0-46FF-86A2-A14CF82C8D97}"/>
              </a:ext>
            </a:extLst>
          </p:cNvPr>
          <p:cNvSpPr/>
          <p:nvPr/>
        </p:nvSpPr>
        <p:spPr>
          <a:xfrm>
            <a:off x="251637" y="487000"/>
            <a:ext cx="10306767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6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коэффициент автокорреляции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шестого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порядка равен: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4758E3B-DCC5-48D4-9DAE-FCE74F63A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354197"/>
              </p:ext>
            </p:extLst>
          </p:nvPr>
        </p:nvGraphicFramePr>
        <p:xfrm>
          <a:off x="1356604" y="1372674"/>
          <a:ext cx="8360811" cy="166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3" imgW="5410200" imgH="1079500" progId="Equation.DSMT4">
                  <p:embed/>
                </p:oleObj>
              </mc:Choice>
              <mc:Fallback>
                <p:oleObj name="Equation" r:id="rId3" imgW="5410200" imgH="1079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604" y="1372674"/>
                        <a:ext cx="8360811" cy="1668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863370D-42FB-47A2-91D9-4153D69BEFAD}"/>
              </a:ext>
            </a:extLst>
          </p:cNvPr>
          <p:cNvSpPr/>
          <p:nvPr/>
        </p:nvSpPr>
        <p:spPr>
          <a:xfrm>
            <a:off x="251637" y="3396849"/>
            <a:ext cx="117737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 как абсолютное значение всех коэффициентов автокорреляции достаточно высокое (согласно шкале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характеризуется как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заметная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высокая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то ряд содержит тенденцию. Поскольку наибольшее значение имеют коэффициенты автокорреляции первого и второго порядка, построим уравнение авторегрессии следующего вида:</a:t>
            </a:r>
            <a:endParaRPr lang="ru-RU" sz="2400" dirty="0">
              <a:solidFill>
                <a:srgbClr val="002060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97ABE2FF-1969-445E-AB66-DC5BB5ED600A}"/>
              </a:ext>
            </a:extLst>
          </p:cNvPr>
          <p:cNvGrpSpPr/>
          <p:nvPr/>
        </p:nvGrpSpPr>
        <p:grpSpPr>
          <a:xfrm>
            <a:off x="1633596" y="5494842"/>
            <a:ext cx="8924808" cy="406991"/>
            <a:chOff x="1475521" y="3974386"/>
            <a:chExt cx="8924808" cy="406991"/>
          </a:xfrm>
        </p:grpSpPr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EF7DA9BD-0FE7-42A6-B648-D1068A113AB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8310850"/>
                </p:ext>
              </p:extLst>
            </p:nvPr>
          </p:nvGraphicFramePr>
          <p:xfrm>
            <a:off x="1475521" y="3974386"/>
            <a:ext cx="3903414" cy="4069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4" name="Equation" r:id="rId5" imgW="2679480" imgH="279360" progId="Equation.DSMT4">
                    <p:embed/>
                  </p:oleObj>
                </mc:Choice>
                <mc:Fallback>
                  <p:oleObj name="Equation" r:id="rId5" imgW="2679480" imgH="27936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5521" y="3974386"/>
                          <a:ext cx="3903414" cy="40699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>
              <a:extLst>
                <a:ext uri="{FF2B5EF4-FFF2-40B4-BE49-F238E27FC236}">
                  <a16:creationId xmlns:a16="http://schemas.microsoft.com/office/drawing/2014/main" id="{87A13D5A-C39F-49DE-973D-80F969E8F21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2984670"/>
                </p:ext>
              </p:extLst>
            </p:nvPr>
          </p:nvGraphicFramePr>
          <p:xfrm>
            <a:off x="7240772" y="3974386"/>
            <a:ext cx="3159557" cy="4069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5" name="Equation" r:id="rId7" imgW="2108200" imgH="279400" progId="Equation.DSMT4">
                    <p:embed/>
                  </p:oleObj>
                </mc:Choice>
                <mc:Fallback>
                  <p:oleObj name="Equation" r:id="rId7" imgW="2108200" imgH="2794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0772" y="3974386"/>
                          <a:ext cx="3159557" cy="40699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1F1476A-FC99-426B-B57E-FC1E61C64892}"/>
                </a:ext>
              </a:extLst>
            </p:cNvPr>
            <p:cNvSpPr/>
            <p:nvPr/>
          </p:nvSpPr>
          <p:spPr>
            <a:xfrm>
              <a:off x="5819553" y="3974387"/>
              <a:ext cx="637954" cy="406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0"/>
                </a:spcAft>
              </a:pPr>
              <a:r>
                <a:rPr lang="ru-RU" sz="20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или</a:t>
              </a:r>
              <a:endPara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7075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C2EBC42-B5FC-465F-924D-627F0D0172B7}"/>
              </a:ext>
            </a:extLst>
          </p:cNvPr>
          <p:cNvSpPr/>
          <p:nvPr/>
        </p:nvSpPr>
        <p:spPr>
          <a:xfrm>
            <a:off x="326064" y="182981"/>
            <a:ext cx="11497341" cy="744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определения параметров уравнения линейной множественной регрессии необходимо решить следующую систему нормальных уравнений, полученную МНК: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B74D170-7713-4F2F-B3CD-329C576528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543338"/>
              </p:ext>
            </p:extLst>
          </p:nvPr>
        </p:nvGraphicFramePr>
        <p:xfrm>
          <a:off x="2858682" y="1063255"/>
          <a:ext cx="6474636" cy="186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4927600" imgH="1422400" progId="Equation.DSMT4">
                  <p:embed/>
                </p:oleObj>
              </mc:Choice>
              <mc:Fallback>
                <p:oleObj name="Equation" r:id="rId3" imgW="4927600" imgH="142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8682" y="1063255"/>
                        <a:ext cx="6474636" cy="1868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FE2F5180-6F2D-43BE-86C0-8B7F66D6D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263775"/>
              </p:ext>
            </p:extLst>
          </p:nvPr>
        </p:nvGraphicFramePr>
        <p:xfrm>
          <a:off x="2994832" y="3098801"/>
          <a:ext cx="6202335" cy="1653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5" imgW="4000500" imgH="1066800" progId="Equation.DSMT4">
                  <p:embed/>
                </p:oleObj>
              </mc:Choice>
              <mc:Fallback>
                <p:oleObj name="Equation" r:id="rId5" imgW="4000500" imgH="1066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832" y="3098801"/>
                        <a:ext cx="6202335" cy="16539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8C80600-E6FB-46BB-AAFD-21247F99A1D4}"/>
              </a:ext>
            </a:extLst>
          </p:cNvPr>
          <p:cNvSpPr/>
          <p:nvPr/>
        </p:nvSpPr>
        <p:spPr>
          <a:xfrm>
            <a:off x="326063" y="4919336"/>
            <a:ext cx="103915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20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25,0095310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 0,8826932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0,0003475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уравнение линейной регрессии имеет вид</a:t>
            </a: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382FE6A4-4339-4A50-BFDF-5A4004989A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05704"/>
              </p:ext>
            </p:extLst>
          </p:nvPr>
        </p:nvGraphicFramePr>
        <p:xfrm>
          <a:off x="2994832" y="6101578"/>
          <a:ext cx="6817667" cy="432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7" imgW="4406900" imgH="279400" progId="Equation.DSMT4">
                  <p:embed/>
                </p:oleObj>
              </mc:Choice>
              <mc:Fallback>
                <p:oleObj name="Equation" r:id="rId7" imgW="44069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832" y="6101578"/>
                        <a:ext cx="6817667" cy="4322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649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7B5183-A402-474A-B815-F6F7F6197E45}"/>
              </a:ext>
            </a:extLst>
          </p:cNvPr>
          <p:cNvSpPr/>
          <p:nvPr/>
        </p:nvSpPr>
        <p:spPr>
          <a:xfrm>
            <a:off x="170121" y="191961"/>
            <a:ext cx="118553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заключение по полученному уравнению рассчитаем теоретические (расчетные) значения результативного показателя, подставляя в него исходные значения лаговых переменных, результаты приведены в таблице: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68E4914-B240-4202-A4BE-654A70154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66061"/>
              </p:ext>
            </p:extLst>
          </p:nvPr>
        </p:nvGraphicFramePr>
        <p:xfrm>
          <a:off x="843516" y="1534186"/>
          <a:ext cx="10504967" cy="490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66535">
                  <a:extLst>
                    <a:ext uri="{9D8B030D-6E8A-4147-A177-3AD203B41FA5}">
                      <a16:colId xmlns:a16="http://schemas.microsoft.com/office/drawing/2014/main" val="823168978"/>
                    </a:ext>
                  </a:extLst>
                </a:gridCol>
                <a:gridCol w="1037001">
                  <a:extLst>
                    <a:ext uri="{9D8B030D-6E8A-4147-A177-3AD203B41FA5}">
                      <a16:colId xmlns:a16="http://schemas.microsoft.com/office/drawing/2014/main" val="3726006740"/>
                    </a:ext>
                  </a:extLst>
                </a:gridCol>
                <a:gridCol w="1037001">
                  <a:extLst>
                    <a:ext uri="{9D8B030D-6E8A-4147-A177-3AD203B41FA5}">
                      <a16:colId xmlns:a16="http://schemas.microsoft.com/office/drawing/2014/main" val="2637662184"/>
                    </a:ext>
                  </a:extLst>
                </a:gridCol>
                <a:gridCol w="1035817">
                  <a:extLst>
                    <a:ext uri="{9D8B030D-6E8A-4147-A177-3AD203B41FA5}">
                      <a16:colId xmlns:a16="http://schemas.microsoft.com/office/drawing/2014/main" val="2848488689"/>
                    </a:ext>
                  </a:extLst>
                </a:gridCol>
                <a:gridCol w="1134074">
                  <a:extLst>
                    <a:ext uri="{9D8B030D-6E8A-4147-A177-3AD203B41FA5}">
                      <a16:colId xmlns:a16="http://schemas.microsoft.com/office/drawing/2014/main" val="2246716943"/>
                    </a:ext>
                  </a:extLst>
                </a:gridCol>
                <a:gridCol w="1129336">
                  <a:extLst>
                    <a:ext uri="{9D8B030D-6E8A-4147-A177-3AD203B41FA5}">
                      <a16:colId xmlns:a16="http://schemas.microsoft.com/office/drawing/2014/main" val="151626469"/>
                    </a:ext>
                  </a:extLst>
                </a:gridCol>
                <a:gridCol w="1222858">
                  <a:extLst>
                    <a:ext uri="{9D8B030D-6E8A-4147-A177-3AD203B41FA5}">
                      <a16:colId xmlns:a16="http://schemas.microsoft.com/office/drawing/2014/main" val="757774654"/>
                    </a:ext>
                  </a:extLst>
                </a:gridCol>
                <a:gridCol w="899682">
                  <a:extLst>
                    <a:ext uri="{9D8B030D-6E8A-4147-A177-3AD203B41FA5}">
                      <a16:colId xmlns:a16="http://schemas.microsoft.com/office/drawing/2014/main" val="3940521696"/>
                    </a:ext>
                  </a:extLst>
                </a:gridCol>
                <a:gridCol w="1226407">
                  <a:extLst>
                    <a:ext uri="{9D8B030D-6E8A-4147-A177-3AD203B41FA5}">
                      <a16:colId xmlns:a16="http://schemas.microsoft.com/office/drawing/2014/main" val="3052198912"/>
                    </a:ext>
                  </a:extLst>
                </a:gridCol>
                <a:gridCol w="916256">
                  <a:extLst>
                    <a:ext uri="{9D8B030D-6E8A-4147-A177-3AD203B41FA5}">
                      <a16:colId xmlns:a16="http://schemas.microsoft.com/office/drawing/2014/main" val="2124363973"/>
                    </a:ext>
                  </a:extLst>
                </a:gridCol>
              </a:tblGrid>
              <a:tr h="90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t-1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 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</a:t>
                      </a:r>
                      <a:r>
                        <a:rPr lang="en-US" sz="14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r>
                        <a:rPr lang="en-US" sz="14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656463460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12551,1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10850,7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6558,63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7586,41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5670,09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101,88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2645003495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6558,63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12498,9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10805,55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5670,09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20592,25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91,459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2002864265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10805,6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12514,9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23849,7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20592,25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27622,44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645618836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23849,7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26906,3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31162,5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27622,44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35156,25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220106595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31162,5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43328,3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48881,25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35156,25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67964,49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190,57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4136003802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48881,3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40237,5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55946,22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67964,49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46053,16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255,23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629109479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55946,2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53365,3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43928,62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46053,16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41902,09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214,51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879348621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43928,6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65238,4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62228,8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41902,09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961119037"/>
                  </a:ext>
                </a:extLst>
              </a:tr>
              <a:tr h="99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62228,8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63641,2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94513,6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96658,81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293,48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307198457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94513,6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74145,6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75828,51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96658,81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59487,21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299,57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866787986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75828,5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81020,5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63560,34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59487,21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67912,36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240,39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4194301116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63560,3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65682,3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70179,58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67912,36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72522,49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255,14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42665986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70179,6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81854,5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84587,13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72522,49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98658,81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262,82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318939637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70879,8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82671,12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98658,81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69274,24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048751998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82671,1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84932,6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71169,28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69274,24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73116,16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257,44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722404808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71169,3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69932,2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71845,28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73116,16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70596,49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673245947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71845,3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86041,3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84545,74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70596,49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101251,2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259,64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041144529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84545,7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76202,8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91259,76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101251,24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82254,24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306,02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259172450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91259,8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91991,6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82913,88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82254,24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83578,81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278,28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2111820869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82913,9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81307,8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81959,85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83578,81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80372,25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280,31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1748846168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81959,9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91240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89472,6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80372,25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99603,36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275,37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287153226"/>
                  </a:ext>
                </a:extLst>
              </a:tr>
              <a:tr h="198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89472,6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89812,8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99982,08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99603,36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100362,2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303,72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610" marR="19610" marT="0" marB="0" anchor="b"/>
                </a:tc>
                <a:extLst>
                  <a:ext uri="{0D108BD9-81ED-4DB2-BD59-A6C34878D82A}">
                    <a16:rowId xmlns:a16="http://schemas.microsoft.com/office/drawing/2014/main" val="330577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599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0F35C13-3EBC-4FE0-8949-9EB67F5FA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223305"/>
              </p:ext>
            </p:extLst>
          </p:nvPr>
        </p:nvGraphicFramePr>
        <p:xfrm>
          <a:off x="561753" y="1181548"/>
          <a:ext cx="11068494" cy="57070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13019">
                  <a:extLst>
                    <a:ext uri="{9D8B030D-6E8A-4147-A177-3AD203B41FA5}">
                      <a16:colId xmlns:a16="http://schemas.microsoft.com/office/drawing/2014/main" val="2999725598"/>
                    </a:ext>
                  </a:extLst>
                </a:gridCol>
                <a:gridCol w="1092631">
                  <a:extLst>
                    <a:ext uri="{9D8B030D-6E8A-4147-A177-3AD203B41FA5}">
                      <a16:colId xmlns:a16="http://schemas.microsoft.com/office/drawing/2014/main" val="1827321291"/>
                    </a:ext>
                  </a:extLst>
                </a:gridCol>
                <a:gridCol w="1092631">
                  <a:extLst>
                    <a:ext uri="{9D8B030D-6E8A-4147-A177-3AD203B41FA5}">
                      <a16:colId xmlns:a16="http://schemas.microsoft.com/office/drawing/2014/main" val="3228837371"/>
                    </a:ext>
                  </a:extLst>
                </a:gridCol>
                <a:gridCol w="1091383">
                  <a:extLst>
                    <a:ext uri="{9D8B030D-6E8A-4147-A177-3AD203B41FA5}">
                      <a16:colId xmlns:a16="http://schemas.microsoft.com/office/drawing/2014/main" val="2757024689"/>
                    </a:ext>
                  </a:extLst>
                </a:gridCol>
                <a:gridCol w="1194907">
                  <a:extLst>
                    <a:ext uri="{9D8B030D-6E8A-4147-A177-3AD203B41FA5}">
                      <a16:colId xmlns:a16="http://schemas.microsoft.com/office/drawing/2014/main" val="3989150408"/>
                    </a:ext>
                  </a:extLst>
                </a:gridCol>
                <a:gridCol w="1189918">
                  <a:extLst>
                    <a:ext uri="{9D8B030D-6E8A-4147-A177-3AD203B41FA5}">
                      <a16:colId xmlns:a16="http://schemas.microsoft.com/office/drawing/2014/main" val="1239815600"/>
                    </a:ext>
                  </a:extLst>
                </a:gridCol>
                <a:gridCol w="1288458">
                  <a:extLst>
                    <a:ext uri="{9D8B030D-6E8A-4147-A177-3AD203B41FA5}">
                      <a16:colId xmlns:a16="http://schemas.microsoft.com/office/drawing/2014/main" val="756566023"/>
                    </a:ext>
                  </a:extLst>
                </a:gridCol>
                <a:gridCol w="947944">
                  <a:extLst>
                    <a:ext uri="{9D8B030D-6E8A-4147-A177-3AD203B41FA5}">
                      <a16:colId xmlns:a16="http://schemas.microsoft.com/office/drawing/2014/main" val="2188658831"/>
                    </a:ext>
                  </a:extLst>
                </a:gridCol>
                <a:gridCol w="1292197">
                  <a:extLst>
                    <a:ext uri="{9D8B030D-6E8A-4147-A177-3AD203B41FA5}">
                      <a16:colId xmlns:a16="http://schemas.microsoft.com/office/drawing/2014/main" val="585125841"/>
                    </a:ext>
                  </a:extLst>
                </a:gridCol>
                <a:gridCol w="965406">
                  <a:extLst>
                    <a:ext uri="{9D8B030D-6E8A-4147-A177-3AD203B41FA5}">
                      <a16:colId xmlns:a16="http://schemas.microsoft.com/office/drawing/2014/main" val="424771573"/>
                    </a:ext>
                  </a:extLst>
                </a:gridCol>
              </a:tblGrid>
              <a:tr h="787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t-1</a:t>
                      </a: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1</a:t>
                      </a:r>
                      <a:r>
                        <a:rPr lang="en-US" sz="14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– 2</a:t>
                      </a:r>
                      <a:r>
                        <a:rPr lang="en-US" sz="14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ctr"/>
                </a:tc>
                <a:extLst>
                  <a:ext uri="{0D108BD9-81ED-4DB2-BD59-A6C34878D82A}">
                    <a16:rowId xmlns:a16="http://schemas.microsoft.com/office/drawing/2014/main" val="1196411668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99982,1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86726,9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87056,64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100362,24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75515,04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4198984212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87056,6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94533,1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82000,32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75515,04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89042,56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804645381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82000,3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84528,5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91787,84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89042,56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94617,76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288,53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933134740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91787,8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72541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74777,56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94617,76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59097,61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296,66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908492965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74777,6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68133,4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53846,65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59097,61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49062,25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239,68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912898467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53846,7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42439,4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49062,25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36710,56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2978766738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42439,4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39404,9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34085,64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36710,56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31648,41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194,19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712780643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34085,6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32054,7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29762,67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31648,41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27989,29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199833198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29762,7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24585,8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23120,86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27989,29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19099,24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172,73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001385415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23120,9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16680,74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19099,24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14568,49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147,02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806845535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16680,7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18988,7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16584,18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14568,49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18878,76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558841984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16584,2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16391,1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18658,92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18878,76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18441,64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146,31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2619436135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18658,9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22863,4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22597,12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18441,64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27688,96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4035173597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20410,7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25009,92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27688,96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22590,09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171,93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594507053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25009,9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22746,9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20546,01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22590,09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18686,89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157,71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432086522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20546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21267,5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19343,05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18686,89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2885014496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19343,1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21256,9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22003,25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20022,25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24180,25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149,94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01539618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22003,3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24154,1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26543,85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24180,25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29138,49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678063420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26341,7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28916,58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29138,49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28696,36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175,73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367892489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28916,6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25342,24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28696,36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22380,16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174,58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3873749378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25342,2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24376,7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21527,44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22380,16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20707,21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1696352799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21527,4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21557,4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20735,99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20707,21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20764,81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152,06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2476708969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12533,7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12551,11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20764,81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7586,41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152,23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extLst>
                  <a:ext uri="{0D108BD9-81ED-4DB2-BD59-A6C34878D82A}">
                    <a16:rowId xmlns:a16="http://schemas.microsoft.com/office/drawing/2014/main" val="2186497034"/>
                  </a:ext>
                </a:extLst>
              </a:tr>
              <a:tr h="178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9594,1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2243768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2221330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2243768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2270139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2270139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9597,2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37" marR="17037" marT="0" marB="0"/>
                </a:tc>
                <a:extLst>
                  <a:ext uri="{0D108BD9-81ED-4DB2-BD59-A6C34878D82A}">
                    <a16:rowId xmlns:a16="http://schemas.microsoft.com/office/drawing/2014/main" val="1716112200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AF430B9-A884-44FE-B10D-E60D9FD1A52B}"/>
              </a:ext>
            </a:extLst>
          </p:cNvPr>
          <p:cNvSpPr/>
          <p:nvPr/>
        </p:nvSpPr>
        <p:spPr>
          <a:xfrm>
            <a:off x="10077194" y="639646"/>
            <a:ext cx="1553053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1200"/>
              </a:spcAft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Продолжение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36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0DD25BF-3CFD-40A2-94EA-5B10C63984A5}"/>
              </a:ext>
            </a:extLst>
          </p:cNvPr>
          <p:cNvSpPr/>
          <p:nvPr/>
        </p:nvSpPr>
        <p:spPr>
          <a:xfrm>
            <a:off x="173545" y="291132"/>
            <a:ext cx="118449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 определения автокорреляции остатков, основанный на использовании критерии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Дарбина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Уотсона:</a:t>
            </a: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B9FDFC5-6466-417D-A678-62DD4368A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02958"/>
              </p:ext>
            </p:extLst>
          </p:nvPr>
        </p:nvGraphicFramePr>
        <p:xfrm>
          <a:off x="4682330" y="706680"/>
          <a:ext cx="2827338" cy="2097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1473120" imgH="1091880" progId="Equation.DSMT4">
                  <p:embed/>
                </p:oleObj>
              </mc:Choice>
              <mc:Fallback>
                <p:oleObj name="Equation" r:id="rId3" imgW="1473120" imgH="109188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FB9FDFC5-6466-417D-A678-62DD4368A8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330" y="706680"/>
                        <a:ext cx="2827338" cy="20970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2">
            <a:extLst>
              <a:ext uri="{FF2B5EF4-FFF2-40B4-BE49-F238E27FC236}">
                <a16:creationId xmlns:a16="http://schemas.microsoft.com/office/drawing/2014/main" id="{E6489A80-5B96-420C-B730-AB62DB9A7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2959" y="37473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671B8283-2026-4E6E-B2C0-7524060686AD}"/>
              </a:ext>
            </a:extLst>
          </p:cNvPr>
          <p:cNvGrpSpPr>
            <a:grpSpLocks/>
          </p:cNvGrpSpPr>
          <p:nvPr/>
        </p:nvGrpSpPr>
        <p:grpSpPr bwMode="auto">
          <a:xfrm>
            <a:off x="2059336" y="3662990"/>
            <a:ext cx="8073326" cy="2170116"/>
            <a:chOff x="1109" y="11321"/>
            <a:chExt cx="9690" cy="2745"/>
          </a:xfrm>
        </p:grpSpPr>
        <p:sp>
          <p:nvSpPr>
            <p:cNvPr id="8" name="Text Box 21">
              <a:extLst>
                <a:ext uri="{FF2B5EF4-FFF2-40B4-BE49-F238E27FC236}">
                  <a16:creationId xmlns:a16="http://schemas.microsoft.com/office/drawing/2014/main" id="{E9CFC9BC-D917-4087-8EB3-12DC4E89DA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1323"/>
              <a:ext cx="1938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Положите­льная автокорреляция остатков.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отклоняется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        </a:t>
              </a: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72A12AF9-5607-4D92-924B-AD72A8250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1" y="11323"/>
              <a:ext cx="1824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Зона неопределённости</a:t>
              </a:r>
              <a:endParaRPr kumimoji="0" lang="ru-RU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9">
              <a:extLst>
                <a:ext uri="{FF2B5EF4-FFF2-40B4-BE49-F238E27FC236}">
                  <a16:creationId xmlns:a16="http://schemas.microsoft.com/office/drawing/2014/main" id="{23D8321B-CDDB-4670-8552-0D97170A3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5" y="11323"/>
              <a:ext cx="1938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Автокорреляция оста­тков отсутствует.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8">
              <a:extLst>
                <a:ext uri="{FF2B5EF4-FFF2-40B4-BE49-F238E27FC236}">
                  <a16:creationId xmlns:a16="http://schemas.microsoft.com/office/drawing/2014/main" id="{0F39BEB3-1056-44FE-9A0F-CA4661CF0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3" y="11323"/>
              <a:ext cx="1824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Зона неопределённости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7">
              <a:extLst>
                <a:ext uri="{FF2B5EF4-FFF2-40B4-BE49-F238E27FC236}">
                  <a16:creationId xmlns:a16="http://schemas.microsoft.com/office/drawing/2014/main" id="{05DEAC48-4294-45EA-83F5-D557139C5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7" y="11321"/>
              <a:ext cx="1938" cy="27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Отрицате­льная автокорреляция остатков.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отклоня­ется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kumimoji="0" lang="en-US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6">
              <a:extLst>
                <a:ext uri="{FF2B5EF4-FFF2-40B4-BE49-F238E27FC236}">
                  <a16:creationId xmlns:a16="http://schemas.microsoft.com/office/drawing/2014/main" id="{34C84CB7-FB47-4770-AD7F-3E1E4355F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1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F8DBA7C4-E537-476A-8DBF-5CCA6AF89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5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A0E6CEFD-7216-40FB-B08E-5E0D23664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3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4C3B8C15-789F-421C-861C-F510A3126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47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2">
              <a:extLst>
                <a:ext uri="{FF2B5EF4-FFF2-40B4-BE49-F238E27FC236}">
                  <a16:creationId xmlns:a16="http://schemas.microsoft.com/office/drawing/2014/main" id="{3A0192E2-8425-44DA-BDAB-112019BB6F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" y="13296"/>
              <a:ext cx="513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11">
              <a:extLst>
                <a:ext uri="{FF2B5EF4-FFF2-40B4-BE49-F238E27FC236}">
                  <a16:creationId xmlns:a16="http://schemas.microsoft.com/office/drawing/2014/main" id="{605BFC78-1867-422D-880E-6C7DFED6F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1" y="13296"/>
              <a:ext cx="1490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1,13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10">
              <a:extLst>
                <a:ext uri="{FF2B5EF4-FFF2-40B4-BE49-F238E27FC236}">
                  <a16:creationId xmlns:a16="http://schemas.microsoft.com/office/drawing/2014/main" id="{00BBD2FF-FBDC-4078-A76A-A4566ACD0B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1" y="13296"/>
              <a:ext cx="1559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 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1,38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6B512D06-3674-430F-AB1A-42F00FA4A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9" y="13296"/>
              <a:ext cx="684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8">
              <a:extLst>
                <a:ext uri="{FF2B5EF4-FFF2-40B4-BE49-F238E27FC236}">
                  <a16:creationId xmlns:a16="http://schemas.microsoft.com/office/drawing/2014/main" id="{A5EC2E35-FC15-41D0-B903-2148D47C3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1" y="13296"/>
              <a:ext cx="2160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– d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2,62</a:t>
              </a:r>
              <a:endParaRPr kumimoji="0" lang="en-US" altLang="ru-RU" sz="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 Box 7">
              <a:extLst>
                <a:ext uri="{FF2B5EF4-FFF2-40B4-BE49-F238E27FC236}">
                  <a16:creationId xmlns:a16="http://schemas.microsoft.com/office/drawing/2014/main" id="{DFE62DA0-8AB2-4C00-9B20-35C129771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32" y="13296"/>
              <a:ext cx="1669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 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– d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2,87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6">
              <a:extLst>
                <a:ext uri="{FF2B5EF4-FFF2-40B4-BE49-F238E27FC236}">
                  <a16:creationId xmlns:a16="http://schemas.microsoft.com/office/drawing/2014/main" id="{E3557DA8-53BB-459C-9892-7E52113FC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6" y="13296"/>
              <a:ext cx="513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5">
              <a:extLst>
                <a:ext uri="{FF2B5EF4-FFF2-40B4-BE49-F238E27FC236}">
                  <a16:creationId xmlns:a16="http://schemas.microsoft.com/office/drawing/2014/main" id="{726626E2-9158-473F-8BB3-01B39E9532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1" y="13161"/>
              <a:ext cx="9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Rectangle 35">
            <a:extLst>
              <a:ext uri="{FF2B5EF4-FFF2-40B4-BE49-F238E27FC236}">
                <a16:creationId xmlns:a16="http://schemas.microsoft.com/office/drawing/2014/main" id="{EF2A8984-3173-4DC3-B81F-2E070A16D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658" y="6007067"/>
            <a:ext cx="1001235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Механизм 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проверки гипотезы о наличии автокорреляции остатков по критерию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Дарбина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 – Уотсона </a:t>
            </a:r>
          </a:p>
        </p:txBody>
      </p:sp>
    </p:spTree>
    <p:extLst>
      <p:ext uri="{BB962C8B-B14F-4D97-AF65-F5344CB8AC3E}">
        <p14:creationId xmlns:p14="http://schemas.microsoft.com/office/powerpoint/2010/main" val="245246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5C5FAB-6541-4349-9023-3E451C065956}"/>
              </a:ext>
            </a:extLst>
          </p:cNvPr>
          <p:cNvSpPr/>
          <p:nvPr/>
        </p:nvSpPr>
        <p:spPr>
          <a:xfrm>
            <a:off x="4828152" y="135348"/>
            <a:ext cx="2535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Исходные данные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1E3A3C6-E299-445D-9D43-5E8A33CE59FF}"/>
              </a:ext>
            </a:extLst>
          </p:cNvPr>
          <p:cNvSpPr/>
          <p:nvPr/>
        </p:nvSpPr>
        <p:spPr>
          <a:xfrm>
            <a:off x="126556" y="597013"/>
            <a:ext cx="1193888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По данным таблицы 7.4 об изменении объема валового сбора овощей 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y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и внесении минеральных удобрений на 1 га удобренной площади 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в Ставропольском крае за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1990–2008 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гг. постройте уравнение регрессии и рассчитайте теоретические значения результативного признака, определите автокорреляцию остатков, используя критерий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Дарбина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– Уотсона, полученную величину сравните с табличной и сделайте вывод. 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C37A7C4-ACB2-47F1-8F91-FE3549F9E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90572"/>
              </p:ext>
            </p:extLst>
          </p:nvPr>
        </p:nvGraphicFramePr>
        <p:xfrm>
          <a:off x="2668772" y="2228229"/>
          <a:ext cx="7409946" cy="43206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972298">
                  <a:extLst>
                    <a:ext uri="{9D8B030D-6E8A-4147-A177-3AD203B41FA5}">
                      <a16:colId xmlns:a16="http://schemas.microsoft.com/office/drawing/2014/main" val="2718272639"/>
                    </a:ext>
                  </a:extLst>
                </a:gridCol>
                <a:gridCol w="2535907">
                  <a:extLst>
                    <a:ext uri="{9D8B030D-6E8A-4147-A177-3AD203B41FA5}">
                      <a16:colId xmlns:a16="http://schemas.microsoft.com/office/drawing/2014/main" val="2425392352"/>
                    </a:ext>
                  </a:extLst>
                </a:gridCol>
                <a:gridCol w="2901741">
                  <a:extLst>
                    <a:ext uri="{9D8B030D-6E8A-4147-A177-3AD203B41FA5}">
                      <a16:colId xmlns:a16="http://schemas.microsoft.com/office/drawing/2014/main" val="1529117522"/>
                    </a:ext>
                  </a:extLst>
                </a:gridCol>
              </a:tblGrid>
              <a:tr h="370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сбор овощей,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Внесено минеральных удобрений 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 га удобренной площади, кг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842004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090378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988954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577085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375079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454496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82402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007797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783981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796302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271900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696583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134959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349070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19459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636615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66311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861934"/>
                  </a:ext>
                </a:extLst>
              </a:tr>
              <a:tr h="21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511456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0CBE046C-38F4-4EFC-89E3-57E829330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67" y="4726984"/>
            <a:ext cx="234979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dirty="0">
                <a:solidFill>
                  <a:srgbClr val="002060"/>
                </a:solidFill>
                <a:latin typeface="Times New Roman" panose="02020603050405020304" pitchFamily="18" charset="0"/>
              </a:rPr>
              <a:t>Таблица 7.4 – Данные об объеме валового сбора овощей </a:t>
            </a:r>
            <a:br>
              <a:rPr lang="ru-RU" altLang="ru-RU" sz="1400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ru-RU" altLang="ru-RU" sz="1400" dirty="0">
                <a:solidFill>
                  <a:srgbClr val="002060"/>
                </a:solidFill>
                <a:latin typeface="Times New Roman" panose="02020603050405020304" pitchFamily="18" charset="0"/>
              </a:rPr>
              <a:t>и внесении минеральных удобрений на 1 га удобренной площади </a:t>
            </a:r>
            <a:br>
              <a:rPr lang="ru-RU" altLang="ru-RU" sz="1400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ru-RU" altLang="ru-RU" sz="1400" dirty="0">
                <a:solidFill>
                  <a:srgbClr val="002060"/>
                </a:solidFill>
                <a:latin typeface="Times New Roman" panose="02020603050405020304" pitchFamily="18" charset="0"/>
              </a:rPr>
              <a:t>в Ставропольском крае за 1990–2008 гг.</a:t>
            </a:r>
          </a:p>
        </p:txBody>
      </p:sp>
    </p:spTree>
    <p:extLst>
      <p:ext uri="{BB962C8B-B14F-4D97-AF65-F5344CB8AC3E}">
        <p14:creationId xmlns:p14="http://schemas.microsoft.com/office/powerpoint/2010/main" val="3605502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6AC6740-72D0-471B-9DF3-D3326849D3CE}"/>
              </a:ext>
            </a:extLst>
          </p:cNvPr>
          <p:cNvSpPr/>
          <p:nvPr/>
        </p:nvSpPr>
        <p:spPr>
          <a:xfrm>
            <a:off x="5240926" y="208721"/>
            <a:ext cx="17101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Решение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F9A9F00-2D0B-4440-9A55-F9DA08E279DA}"/>
              </a:ext>
            </a:extLst>
          </p:cNvPr>
          <p:cNvSpPr/>
          <p:nvPr/>
        </p:nvSpPr>
        <p:spPr>
          <a:xfrm>
            <a:off x="224466" y="719068"/>
            <a:ext cx="12059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По данным вспомогательной таблицы 7.5, используя метод наименьших квадратов, оценим значения параметров линейной регрессии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C96BAED-A8DA-4015-B78F-98AB818AD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553555"/>
              </p:ext>
            </p:extLst>
          </p:nvPr>
        </p:nvGraphicFramePr>
        <p:xfrm>
          <a:off x="1821711" y="1501382"/>
          <a:ext cx="8548578" cy="52913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741586">
                  <a:extLst>
                    <a:ext uri="{9D8B030D-6E8A-4147-A177-3AD203B41FA5}">
                      <a16:colId xmlns:a16="http://schemas.microsoft.com/office/drawing/2014/main" val="219784018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3444932274"/>
                    </a:ext>
                  </a:extLst>
                </a:gridCol>
                <a:gridCol w="1038840">
                  <a:extLst>
                    <a:ext uri="{9D8B030D-6E8A-4147-A177-3AD203B41FA5}">
                      <a16:colId xmlns:a16="http://schemas.microsoft.com/office/drawing/2014/main" val="1976990035"/>
                    </a:ext>
                  </a:extLst>
                </a:gridCol>
                <a:gridCol w="1344380">
                  <a:extLst>
                    <a:ext uri="{9D8B030D-6E8A-4147-A177-3AD203B41FA5}">
                      <a16:colId xmlns:a16="http://schemas.microsoft.com/office/drawing/2014/main" val="145864364"/>
                    </a:ext>
                  </a:extLst>
                </a:gridCol>
                <a:gridCol w="1573535">
                  <a:extLst>
                    <a:ext uri="{9D8B030D-6E8A-4147-A177-3AD203B41FA5}">
                      <a16:colId xmlns:a16="http://schemas.microsoft.com/office/drawing/2014/main" val="2608786294"/>
                    </a:ext>
                  </a:extLst>
                </a:gridCol>
                <a:gridCol w="1582242">
                  <a:extLst>
                    <a:ext uri="{9D8B030D-6E8A-4147-A177-3AD203B41FA5}">
                      <a16:colId xmlns:a16="http://schemas.microsoft.com/office/drawing/2014/main" val="3465244601"/>
                    </a:ext>
                  </a:extLst>
                </a:gridCol>
              </a:tblGrid>
              <a:tr h="161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yx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1600" baseline="30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baseline="-250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001913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30976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54137,6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175,7682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25961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16129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24333,2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159,1753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417021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20449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25439,7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164,5934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958674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24964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26433,4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169,6729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519693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44100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29022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187,2816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061797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17956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16173,8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161,5457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0004932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19321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19098,6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163,2389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57047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15129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16703,4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157,8208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90346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8100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14976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146,646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590512"/>
                  </a:ext>
                </a:extLst>
              </a:tr>
              <a:tr h="233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20736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21643,2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164,932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13853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15129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16814,1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157,8208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419796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18496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19244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162,223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803372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10816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16172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151,3868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501247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8836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16045,8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148,0005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787307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24964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26765,2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169,6729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024353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17956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20046,4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161,5457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414265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16129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18275,3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159,1753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4229078"/>
                  </a:ext>
                </a:extLst>
              </a:tr>
              <a:tr h="2372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2760,5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330186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381323,7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2760,5</a:t>
                      </a:r>
                      <a:endParaRPr lang="ru-RU" sz="4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503" marR="375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789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93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E60177-2062-46CB-8363-D6B502122A1B}"/>
              </a:ext>
            </a:extLst>
          </p:cNvPr>
          <p:cNvSpPr/>
          <p:nvPr/>
        </p:nvSpPr>
        <p:spPr>
          <a:xfrm>
            <a:off x="359734" y="426153"/>
            <a:ext cx="114725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Для определения параметров уравнения линейной парной регрессии необходимо решить следующую систему нормальных уравнений, полученную МНК: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4FB7B30-11DB-4061-83A6-61211EB88E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187440"/>
              </p:ext>
            </p:extLst>
          </p:nvPr>
        </p:nvGraphicFramePr>
        <p:xfrm>
          <a:off x="4252389" y="1392865"/>
          <a:ext cx="3687222" cy="1147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2286000" imgH="711200" progId="Equation.DSMT4">
                  <p:embed/>
                </p:oleObj>
              </mc:Choice>
              <mc:Fallback>
                <p:oleObj name="Equation" r:id="rId3" imgW="2286000" imgH="71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389" y="1392865"/>
                        <a:ext cx="3687222" cy="1147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88556BD4-F327-4E1E-A839-6F65FC9C7AEA}"/>
              </a:ext>
            </a:extLst>
          </p:cNvPr>
          <p:cNvGrpSpPr/>
          <p:nvPr/>
        </p:nvGrpSpPr>
        <p:grpSpPr>
          <a:xfrm>
            <a:off x="359734" y="2675716"/>
            <a:ext cx="11472531" cy="862554"/>
            <a:chOff x="359734" y="2675716"/>
            <a:chExt cx="11472531" cy="862554"/>
          </a:xfrm>
        </p:grpSpPr>
        <p:graphicFrame>
          <p:nvGraphicFramePr>
            <p:cNvPr id="5" name="Объект 4">
              <a:extLst>
                <a:ext uri="{FF2B5EF4-FFF2-40B4-BE49-F238E27FC236}">
                  <a16:creationId xmlns:a16="http://schemas.microsoft.com/office/drawing/2014/main" id="{2F53866B-B6CE-4720-A5D5-406448C0708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93924679"/>
                </p:ext>
              </p:extLst>
            </p:nvPr>
          </p:nvGraphicFramePr>
          <p:xfrm>
            <a:off x="2009554" y="3074603"/>
            <a:ext cx="329610" cy="453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1" name="Equation" r:id="rId5" imgW="203112" imgH="279279" progId="Equation.DSMT4">
                    <p:embed/>
                  </p:oleObj>
                </mc:Choice>
                <mc:Fallback>
                  <p:oleObj name="Equation" r:id="rId5" imgW="203112" imgH="279279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9554" y="3074603"/>
                          <a:ext cx="329610" cy="45321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Объект 5">
              <a:extLst>
                <a:ext uri="{FF2B5EF4-FFF2-40B4-BE49-F238E27FC236}">
                  <a16:creationId xmlns:a16="http://schemas.microsoft.com/office/drawing/2014/main" id="{4EE35812-8F24-4964-81C2-9CCEB6BA4C2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0561362"/>
                </p:ext>
              </p:extLst>
            </p:nvPr>
          </p:nvGraphicFramePr>
          <p:xfrm>
            <a:off x="2762258" y="3054842"/>
            <a:ext cx="329610" cy="483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2" name="Equation" r:id="rId7" imgW="190500" imgH="279400" progId="Equation.DSMT4">
                    <p:embed/>
                  </p:oleObj>
                </mc:Choice>
                <mc:Fallback>
                  <p:oleObj name="Equation" r:id="rId7" imgW="190500" imgH="2794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2258" y="3054842"/>
                          <a:ext cx="329610" cy="4834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4859F5A-6DE3-4437-B89D-6C3369F53D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734" y="2675716"/>
              <a:ext cx="11472531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4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В результате получим следующую систему нормальных уравнений для оценки параметров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D3A61E6-F5DB-428A-AC6C-AAFB75E22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8115" y="3054842"/>
              <a:ext cx="46519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altLang="ru-RU" sz="24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и</a:t>
              </a:r>
              <a:r>
                <a:rPr kumimoji="0" lang="ru-RU" altLang="ru-RU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D9B6947C-B3AE-4789-8440-95D6F56F53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751300"/>
              </p:ext>
            </p:extLst>
          </p:nvPr>
        </p:nvGraphicFramePr>
        <p:xfrm>
          <a:off x="3883347" y="3506713"/>
          <a:ext cx="4246323" cy="956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9" imgW="2705100" imgH="609600" progId="Equation.DSMT4">
                  <p:embed/>
                </p:oleObj>
              </mc:Choice>
              <mc:Fallback>
                <p:oleObj name="Equation" r:id="rId9" imgW="27051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347" y="3506713"/>
                        <a:ext cx="4246323" cy="9569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>
            <a:extLst>
              <a:ext uri="{FF2B5EF4-FFF2-40B4-BE49-F238E27FC236}">
                <a16:creationId xmlns:a16="http://schemas.microsoft.com/office/drawing/2014/main" id="{A29449AD-BB16-4D9B-B602-3342D8071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54" y="4590756"/>
            <a:ext cx="801341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Решив которую, получим следующие значения параметров: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089F352B-0CEC-4BA1-AE06-BCEFF853E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54" y="60268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78638567-AF51-4CDB-A9DD-7BD2B80CD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537705"/>
              </p:ext>
            </p:extLst>
          </p:nvPr>
        </p:nvGraphicFramePr>
        <p:xfrm>
          <a:off x="8194166" y="4590756"/>
          <a:ext cx="30575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11" imgW="1765080" imgH="279360" progId="Equation.DSMT4">
                  <p:embed/>
                </p:oleObj>
              </mc:Choice>
              <mc:Fallback>
                <p:oleObj name="Equation" r:id="rId11" imgW="1765080" imgH="27936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EE35812-8F24-4964-81C2-9CCEB6BA4C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166" y="4590756"/>
                        <a:ext cx="3057525" cy="482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8E1B70F-D7BF-4D9F-9780-0E22B3EA80C0}"/>
              </a:ext>
            </a:extLst>
          </p:cNvPr>
          <p:cNvSpPr/>
          <p:nvPr/>
        </p:nvSpPr>
        <p:spPr>
          <a:xfrm>
            <a:off x="180754" y="5170893"/>
            <a:ext cx="11651511" cy="455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Таким образом, уравнение линейной парной регрессии имеет вид</a:t>
            </a:r>
          </a:p>
        </p:txBody>
      </p:sp>
      <p:graphicFrame>
        <p:nvGraphicFramePr>
          <p:cNvPr id="23" name="Объект 22">
            <a:extLst>
              <a:ext uri="{FF2B5EF4-FFF2-40B4-BE49-F238E27FC236}">
                <a16:creationId xmlns:a16="http://schemas.microsoft.com/office/drawing/2014/main" id="{14BB65B5-AD28-416B-A819-A93CA0C8E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13405"/>
              </p:ext>
            </p:extLst>
          </p:nvPr>
        </p:nvGraphicFramePr>
        <p:xfrm>
          <a:off x="4678307" y="5884082"/>
          <a:ext cx="2835383" cy="455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13" imgW="1739900" imgH="279400" progId="Equation.DSMT4">
                  <p:embed/>
                </p:oleObj>
              </mc:Choice>
              <mc:Fallback>
                <p:oleObj name="Equation" r:id="rId13" imgW="1739900" imgH="279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07" y="5884082"/>
                        <a:ext cx="2835383" cy="4553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081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77ED71-0695-426C-A41F-79CF5A015FBC}"/>
              </a:ext>
            </a:extLst>
          </p:cNvPr>
          <p:cNvSpPr/>
          <p:nvPr/>
        </p:nvSpPr>
        <p:spPr>
          <a:xfrm>
            <a:off x="266489" y="208085"/>
            <a:ext cx="117407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Р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ассчитаем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теоретические значения результативной переменной </a:t>
            </a:r>
            <a:r>
              <a:rPr lang="ru-RU" sz="2000" i="1" spc="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i="1" spc="2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2000" i="1" spc="20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000" i="1" spc="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000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подставляя исходные значения фактора в полученное уравнение регрессии. При этом сумма исходных данных по результативной переменной должна равняться сумме выровненных, как это показано во вспомогательной таблице 7.5.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оценки автокорреляции остатков и критерия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Дарбина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–Уотсона построим расчетную таблицу: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73F8BA5-9980-492B-A65F-5F541F6F2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616021"/>
              </p:ext>
            </p:extLst>
          </p:nvPr>
        </p:nvGraphicFramePr>
        <p:xfrm>
          <a:off x="1631646" y="1865265"/>
          <a:ext cx="8729330" cy="456297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48725">
                  <a:extLst>
                    <a:ext uri="{9D8B030D-6E8A-4147-A177-3AD203B41FA5}">
                      <a16:colId xmlns:a16="http://schemas.microsoft.com/office/drawing/2014/main" val="76184515"/>
                    </a:ext>
                  </a:extLst>
                </a:gridCol>
                <a:gridCol w="839305">
                  <a:extLst>
                    <a:ext uri="{9D8B030D-6E8A-4147-A177-3AD203B41FA5}">
                      <a16:colId xmlns:a16="http://schemas.microsoft.com/office/drawing/2014/main" val="1057865109"/>
                    </a:ext>
                  </a:extLst>
                </a:gridCol>
                <a:gridCol w="672572">
                  <a:extLst>
                    <a:ext uri="{9D8B030D-6E8A-4147-A177-3AD203B41FA5}">
                      <a16:colId xmlns:a16="http://schemas.microsoft.com/office/drawing/2014/main" val="685850082"/>
                    </a:ext>
                  </a:extLst>
                </a:gridCol>
                <a:gridCol w="1107767">
                  <a:extLst>
                    <a:ext uri="{9D8B030D-6E8A-4147-A177-3AD203B41FA5}">
                      <a16:colId xmlns:a16="http://schemas.microsoft.com/office/drawing/2014/main" val="2037491600"/>
                    </a:ext>
                  </a:extLst>
                </a:gridCol>
                <a:gridCol w="857203">
                  <a:extLst>
                    <a:ext uri="{9D8B030D-6E8A-4147-A177-3AD203B41FA5}">
                      <a16:colId xmlns:a16="http://schemas.microsoft.com/office/drawing/2014/main" val="3009708684"/>
                    </a:ext>
                  </a:extLst>
                </a:gridCol>
                <a:gridCol w="857203">
                  <a:extLst>
                    <a:ext uri="{9D8B030D-6E8A-4147-A177-3AD203B41FA5}">
                      <a16:colId xmlns:a16="http://schemas.microsoft.com/office/drawing/2014/main" val="579143211"/>
                    </a:ext>
                  </a:extLst>
                </a:gridCol>
                <a:gridCol w="1054075">
                  <a:extLst>
                    <a:ext uri="{9D8B030D-6E8A-4147-A177-3AD203B41FA5}">
                      <a16:colId xmlns:a16="http://schemas.microsoft.com/office/drawing/2014/main" val="4293450151"/>
                    </a:ext>
                  </a:extLst>
                </a:gridCol>
                <a:gridCol w="1305586">
                  <a:extLst>
                    <a:ext uri="{9D8B030D-6E8A-4147-A177-3AD203B41FA5}">
                      <a16:colId xmlns:a16="http://schemas.microsoft.com/office/drawing/2014/main" val="2713949687"/>
                    </a:ext>
                  </a:extLst>
                </a:gridCol>
                <a:gridCol w="1186894">
                  <a:extLst>
                    <a:ext uri="{9D8B030D-6E8A-4147-A177-3AD203B41FA5}">
                      <a16:colId xmlns:a16="http://schemas.microsoft.com/office/drawing/2014/main" val="3144021688"/>
                    </a:ext>
                  </a:extLst>
                </a:gridCol>
              </a:tblGrid>
              <a:tr h="139922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400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ctr"/>
                </a:tc>
                <a:extLst>
                  <a:ext uri="{0D108BD9-81ED-4DB2-BD59-A6C34878D82A}">
                    <a16:rowId xmlns:a16="http://schemas.microsoft.com/office/drawing/2014/main" val="3381160208"/>
                  </a:ext>
                </a:extLst>
              </a:tr>
              <a:tr h="165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175,7682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131,83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17379,630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extLst>
                  <a:ext uri="{0D108BD9-81ED-4DB2-BD59-A6C34878D82A}">
                    <a16:rowId xmlns:a16="http://schemas.microsoft.com/office/drawing/2014/main" val="1201206137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159,1753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32,42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131,83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–99,41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9881,7790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1051,359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1334355561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164,5934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32,42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–19,12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365,5009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177,065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3333976604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169,6729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–2,37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–15,68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245,8451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5,630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05561908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187,2816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–49,08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–2,37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–46,71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2181,7075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2409,004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033768367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161,5457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–40,85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–49,08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67,8295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1668,374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115801174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163,2389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–25,84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–40,85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225,2056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667,648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963867056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157,8208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–22,02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–25,84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14,5777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484,916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1318804232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146,646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–22,02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1745,1327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390,220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4232185115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164,932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–14,63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–34,39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1182,3978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214,097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363020729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157,8208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–21,12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–14,63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–6,49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42,1042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446,089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6800498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162,223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–20,72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–21,12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0,1583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429,443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3643737538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151,3868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–20,72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616,8346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16,918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2876335451"/>
                  </a:ext>
                </a:extLst>
              </a:tr>
              <a:tr h="165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148,0005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345,4505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515,265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3422628963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169,6729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–0,27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–22,97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527,7270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1489778915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161,5457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–11,95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–0,27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–11,67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136,2562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142,701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1557671505"/>
                  </a:ext>
                </a:extLst>
              </a:tr>
              <a:tr h="247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159,1753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–15,28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–11,95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–3,33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11,0862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233,336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extLst>
                  <a:ext uri="{0D108BD9-81ED-4DB2-BD59-A6C34878D82A}">
                    <a16:rowId xmlns:a16="http://schemas.microsoft.com/office/drawing/2014/main" val="662790995"/>
                  </a:ext>
                </a:extLst>
              </a:tr>
              <a:tr h="165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2760,5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17589,5927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26231,76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66" marR="30966" marT="0" marB="0"/>
                </a:tc>
                <a:extLst>
                  <a:ext uri="{0D108BD9-81ED-4DB2-BD59-A6C34878D82A}">
                    <a16:rowId xmlns:a16="http://schemas.microsoft.com/office/drawing/2014/main" val="3938276901"/>
                  </a:ext>
                </a:extLst>
              </a:tr>
            </a:tbl>
          </a:graphicData>
        </a:graphic>
      </p:graphicFrame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B0B086E-27B5-42ED-9457-5ED3E50697A5}"/>
              </a:ext>
            </a:extLst>
          </p:cNvPr>
          <p:cNvGrpSpPr/>
          <p:nvPr/>
        </p:nvGrpSpPr>
        <p:grpSpPr>
          <a:xfrm>
            <a:off x="5457299" y="1801770"/>
            <a:ext cx="4419378" cy="280606"/>
            <a:chOff x="5485008" y="2023443"/>
            <a:chExt cx="4419378" cy="280606"/>
          </a:xfrm>
        </p:grpSpPr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A4084B2D-4C78-4F16-A59A-805D35B1EF9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6966871"/>
                </p:ext>
              </p:extLst>
            </p:nvPr>
          </p:nvGraphicFramePr>
          <p:xfrm>
            <a:off x="5485008" y="2026959"/>
            <a:ext cx="190500" cy="2770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0" name="Equation" r:id="rId3" imgW="139639" imgH="203112" progId="Equation.DSMT4">
                    <p:embed/>
                  </p:oleObj>
                </mc:Choice>
                <mc:Fallback>
                  <p:oleObj name="Equation" r:id="rId3" imgW="139639" imgH="203112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5008" y="2026959"/>
                          <a:ext cx="190500" cy="27709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Объект 4">
              <a:extLst>
                <a:ext uri="{FF2B5EF4-FFF2-40B4-BE49-F238E27FC236}">
                  <a16:creationId xmlns:a16="http://schemas.microsoft.com/office/drawing/2014/main" id="{97810CE3-E04A-474E-AAF1-9D23D4EF22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6868440"/>
                </p:ext>
              </p:extLst>
            </p:nvPr>
          </p:nvGraphicFramePr>
          <p:xfrm>
            <a:off x="6186804" y="2023443"/>
            <a:ext cx="409497" cy="2806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1" name="Equation" r:id="rId5" imgW="215713" imgH="203024" progId="Equation.DSMT4">
                    <p:embed/>
                  </p:oleObj>
                </mc:Choice>
                <mc:Fallback>
                  <p:oleObj name="Equation" r:id="rId5" imgW="215713" imgH="203024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6804" y="2023443"/>
                          <a:ext cx="409497" cy="28060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Объект 5">
              <a:extLst>
                <a:ext uri="{FF2B5EF4-FFF2-40B4-BE49-F238E27FC236}">
                  <a16:creationId xmlns:a16="http://schemas.microsoft.com/office/drawing/2014/main" id="{D393AF48-A3EC-4359-86F5-B559354750F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469989"/>
                </p:ext>
              </p:extLst>
            </p:nvPr>
          </p:nvGraphicFramePr>
          <p:xfrm>
            <a:off x="7086324" y="2069167"/>
            <a:ext cx="636333" cy="231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2" name="Equation" r:id="rId7" imgW="558558" imgH="203112" progId="Equation.DSMT4">
                    <p:embed/>
                  </p:oleObj>
                </mc:Choice>
                <mc:Fallback>
                  <p:oleObj name="Equation" r:id="rId7" imgW="558558" imgH="203112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86324" y="2069167"/>
                          <a:ext cx="636333" cy="23139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2448EC2A-71BA-44B2-91EB-56A79743FE4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3744204"/>
                </p:ext>
              </p:extLst>
            </p:nvPr>
          </p:nvGraphicFramePr>
          <p:xfrm>
            <a:off x="8214623" y="2073970"/>
            <a:ext cx="6096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3" name="Equation" r:id="rId9" imgW="609336" imgH="215806" progId="Equation.DSMT4">
                    <p:embed/>
                  </p:oleObj>
                </mc:Choice>
                <mc:Fallback>
                  <p:oleObj name="Equation" r:id="rId9" imgW="609336" imgH="215806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14623" y="2073970"/>
                          <a:ext cx="609600" cy="215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587133D5-B3AA-49E8-A840-9E3B6183BFE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6371466"/>
                </p:ext>
              </p:extLst>
            </p:nvPr>
          </p:nvGraphicFramePr>
          <p:xfrm>
            <a:off x="9693124" y="2069167"/>
            <a:ext cx="211262" cy="231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4" name="Equation" r:id="rId11" imgW="190335" imgH="215713" progId="Equation.DSMT4">
                    <p:embed/>
                  </p:oleObj>
                </mc:Choice>
                <mc:Fallback>
                  <p:oleObj name="Equation" r:id="rId11" imgW="190335" imgH="215713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93124" y="2069167"/>
                          <a:ext cx="211262" cy="23139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6173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0DD25BF-3CFD-40A2-94EA-5B10C63984A5}"/>
              </a:ext>
            </a:extLst>
          </p:cNvPr>
          <p:cNvSpPr/>
          <p:nvPr/>
        </p:nvSpPr>
        <p:spPr>
          <a:xfrm>
            <a:off x="443538" y="272534"/>
            <a:ext cx="5997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Рассчитаем критерий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Дарбина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Уотсона по формуле</a:t>
            </a: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B9FDFC5-6466-417D-A678-62DD4368A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65202"/>
              </p:ext>
            </p:extLst>
          </p:nvPr>
        </p:nvGraphicFramePr>
        <p:xfrm>
          <a:off x="4068380" y="789633"/>
          <a:ext cx="4744881" cy="1421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3644900" imgH="1092200" progId="Equation.DSMT4">
                  <p:embed/>
                </p:oleObj>
              </mc:Choice>
              <mc:Fallback>
                <p:oleObj name="Equation" r:id="rId3" imgW="3644900" imgH="1092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380" y="789633"/>
                        <a:ext cx="4744881" cy="14218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8F15E2-2F0E-42D7-9DB8-0249B2C37037}"/>
              </a:ext>
            </a:extLst>
          </p:cNvPr>
          <p:cNvSpPr/>
          <p:nvPr/>
        </p:nvSpPr>
        <p:spPr>
          <a:xfrm>
            <a:off x="443538" y="2314879"/>
            <a:ext cx="11461123" cy="1286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Фактическое значение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сравним с табличными (см. приложение) при 5 %-ном уровне значимости. Для 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(число лет в периоде) и 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 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(число факторов в модели) нижнее значение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1,13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верхняя граница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0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1,38.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полученным значениям числовой промежуток от 0 до 4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поделим на пять отрезков: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E6489A80-5B96-420C-B730-AB62DB9A7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2959" y="37473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671B8283-2026-4E6E-B2C0-7524060686AD}"/>
              </a:ext>
            </a:extLst>
          </p:cNvPr>
          <p:cNvGrpSpPr>
            <a:grpSpLocks/>
          </p:cNvGrpSpPr>
          <p:nvPr/>
        </p:nvGrpSpPr>
        <p:grpSpPr bwMode="auto">
          <a:xfrm>
            <a:off x="1877142" y="3898250"/>
            <a:ext cx="8073326" cy="2170116"/>
            <a:chOff x="1109" y="11321"/>
            <a:chExt cx="9690" cy="2745"/>
          </a:xfrm>
        </p:grpSpPr>
        <p:sp>
          <p:nvSpPr>
            <p:cNvPr id="8" name="Text Box 21">
              <a:extLst>
                <a:ext uri="{FF2B5EF4-FFF2-40B4-BE49-F238E27FC236}">
                  <a16:creationId xmlns:a16="http://schemas.microsoft.com/office/drawing/2014/main" id="{E9CFC9BC-D917-4087-8EB3-12DC4E89DA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1323"/>
              <a:ext cx="1938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Положите­льная автокорреляция остатков.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отклоняется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        </a:t>
              </a: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72A12AF9-5607-4D92-924B-AD72A8250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1" y="11323"/>
              <a:ext cx="1824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Зона неопределённости</a:t>
              </a:r>
              <a:endParaRPr kumimoji="0" lang="ru-RU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9">
              <a:extLst>
                <a:ext uri="{FF2B5EF4-FFF2-40B4-BE49-F238E27FC236}">
                  <a16:creationId xmlns:a16="http://schemas.microsoft.com/office/drawing/2014/main" id="{23D8321B-CDDB-4670-8552-0D97170A3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5" y="11323"/>
              <a:ext cx="1938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Автокорреляция оста­тков отсутствует.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8">
              <a:extLst>
                <a:ext uri="{FF2B5EF4-FFF2-40B4-BE49-F238E27FC236}">
                  <a16:creationId xmlns:a16="http://schemas.microsoft.com/office/drawing/2014/main" id="{0F39BEB3-1056-44FE-9A0F-CA4661CF0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3" y="11323"/>
              <a:ext cx="1824" cy="2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Зона неопределённости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7">
              <a:extLst>
                <a:ext uri="{FF2B5EF4-FFF2-40B4-BE49-F238E27FC236}">
                  <a16:creationId xmlns:a16="http://schemas.microsoft.com/office/drawing/2014/main" id="{05DEAC48-4294-45EA-83F5-D557139C5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7" y="11321"/>
              <a:ext cx="1938" cy="27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Отрицате­льная автокорреляция остатков.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отклоня­ется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kumimoji="0" lang="en-US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2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en-US" altLang="ru-RU" sz="12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en-US" altLang="ru-RU" sz="12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200" b="0" i="0" u="none" strike="noStrike" cap="none" normalizeH="0" baseline="0" dirty="0" err="1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принимается</a:t>
              </a:r>
              <a:endParaRPr kumimoji="0" lang="en-US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6">
              <a:extLst>
                <a:ext uri="{FF2B5EF4-FFF2-40B4-BE49-F238E27FC236}">
                  <a16:creationId xmlns:a16="http://schemas.microsoft.com/office/drawing/2014/main" id="{34C84CB7-FB47-4770-AD7F-3E1E4355F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1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F8DBA7C4-E537-476A-8DBF-5CCA6AF89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5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A0E6CEFD-7216-40FB-B08E-5E0D23664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3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4C3B8C15-789F-421C-861C-F510A3126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47" y="11501"/>
              <a:ext cx="0" cy="256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2">
              <a:extLst>
                <a:ext uri="{FF2B5EF4-FFF2-40B4-BE49-F238E27FC236}">
                  <a16:creationId xmlns:a16="http://schemas.microsoft.com/office/drawing/2014/main" id="{3A0192E2-8425-44DA-BDAB-112019BB6F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" y="13296"/>
              <a:ext cx="513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11">
              <a:extLst>
                <a:ext uri="{FF2B5EF4-FFF2-40B4-BE49-F238E27FC236}">
                  <a16:creationId xmlns:a16="http://schemas.microsoft.com/office/drawing/2014/main" id="{605BFC78-1867-422D-880E-6C7DFED6F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1" y="13296"/>
              <a:ext cx="1490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1,13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10">
              <a:extLst>
                <a:ext uri="{FF2B5EF4-FFF2-40B4-BE49-F238E27FC236}">
                  <a16:creationId xmlns:a16="http://schemas.microsoft.com/office/drawing/2014/main" id="{00BBD2FF-FBDC-4078-A76A-A4566ACD0B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1" y="13296"/>
              <a:ext cx="1559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 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1,38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6B512D06-3674-430F-AB1A-42F00FA4A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9" y="13296"/>
              <a:ext cx="684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8">
              <a:extLst>
                <a:ext uri="{FF2B5EF4-FFF2-40B4-BE49-F238E27FC236}">
                  <a16:creationId xmlns:a16="http://schemas.microsoft.com/office/drawing/2014/main" id="{A5EC2E35-FC15-41D0-B903-2148D47C3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1" y="13296"/>
              <a:ext cx="2160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– d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2,62</a:t>
              </a:r>
              <a:endParaRPr kumimoji="0" lang="en-US" altLang="ru-RU" sz="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 Box 7">
              <a:extLst>
                <a:ext uri="{FF2B5EF4-FFF2-40B4-BE49-F238E27FC236}">
                  <a16:creationId xmlns:a16="http://schemas.microsoft.com/office/drawing/2014/main" id="{DFE62DA0-8AB2-4C00-9B20-35C129771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32" y="13296"/>
              <a:ext cx="1669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 </a:t>
              </a:r>
              <a:r>
                <a:rPr kumimoji="0" lang="en-US" altLang="ru-RU" sz="1400" b="0" i="1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– d</a:t>
              </a:r>
              <a:r>
                <a:rPr kumimoji="0" lang="en-US" altLang="ru-RU" sz="1400" b="0" i="0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en-US" altLang="ru-RU" sz="1400" b="0" i="1" u="none" strike="noStrike" cap="none" normalizeH="0" baseline="-3000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2,87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6">
              <a:extLst>
                <a:ext uri="{FF2B5EF4-FFF2-40B4-BE49-F238E27FC236}">
                  <a16:creationId xmlns:a16="http://schemas.microsoft.com/office/drawing/2014/main" id="{E3557DA8-53BB-459C-9892-7E52113FC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6" y="13296"/>
              <a:ext cx="513" cy="4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0" u="none" strike="noStrike" cap="none" normalizeH="0" baseline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ru-RU" sz="1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5">
              <a:extLst>
                <a:ext uri="{FF2B5EF4-FFF2-40B4-BE49-F238E27FC236}">
                  <a16:creationId xmlns:a16="http://schemas.microsoft.com/office/drawing/2014/main" id="{726626E2-9158-473F-8BB3-01B39E9532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1" y="13161"/>
              <a:ext cx="9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Rectangle 35">
            <a:extLst>
              <a:ext uri="{FF2B5EF4-FFF2-40B4-BE49-F238E27FC236}">
                <a16:creationId xmlns:a16="http://schemas.microsoft.com/office/drawing/2014/main" id="{EF2A8984-3173-4DC3-B81F-2E070A16D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19" y="6292317"/>
            <a:ext cx="1140716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Рисунок 7.2 – Механизм проверки гипотезы о наличии автокорреляции остатков по критерию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Дарбина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 – Уотсона </a:t>
            </a:r>
          </a:p>
        </p:txBody>
      </p:sp>
    </p:spTree>
    <p:extLst>
      <p:ext uri="{BB962C8B-B14F-4D97-AF65-F5344CB8AC3E}">
        <p14:creationId xmlns:p14="http://schemas.microsoft.com/office/powerpoint/2010/main" val="2465736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3FCDBAA-87EF-4D6F-8C72-7224548D74B2}"/>
              </a:ext>
            </a:extLst>
          </p:cNvPr>
          <p:cNvSpPr/>
          <p:nvPr/>
        </p:nvSpPr>
        <p:spPr>
          <a:xfrm>
            <a:off x="345558" y="428178"/>
            <a:ext cx="115008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Так как фактическое значение критерия попадает в интервал для первого отрезка, то можно считать, что 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существует положительная автокорреляция остатков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Следовательно, полученное уравнение регрессии, описывающее изменение валового сбора овощей в Ставропольском крае не может быть использовано для прогноза, поскольку в нем не устранена автокорреляция остатков.</a:t>
            </a:r>
          </a:p>
          <a:p>
            <a:pPr algn="just"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На практике автокорреляция остатков означает, что в уравнение не включен какой-либо существенный фактор. К таким факторам могут относиться, например, технологические или институциональные, воздействие которых на результативный признак характеризуется определенным запаздыванием или инертностью влияния. Следовательно, значение результативного признака в текущий момент времени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формируется под воздействием факторов, действовавших в прошлые моменты времени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1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2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3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…,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</a:t>
            </a:r>
            <a:r>
              <a:rPr lang="en-US" sz="2400" i="1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– лаг, характеризующий запаздывание воздействия фактора на результат. В связи с этим предлагается расширить синтезированную модель по числу включенных переменных и по числу факторов, где в качестве лаговой переменной включить значения зависимой переменной </a:t>
            </a:r>
            <a:r>
              <a:rPr lang="en-US" sz="2400" i="1" spc="-2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2400" i="1" spc="-20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400" spc="-2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ru-RU" sz="2400" i="1" spc="-2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spc="-2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400" spc="-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spc="-2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44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AA56F7-29A8-4A15-BEA0-FEAF8037AEF6}"/>
              </a:ext>
            </a:extLst>
          </p:cNvPr>
          <p:cNvSpPr/>
          <p:nvPr/>
        </p:nvSpPr>
        <p:spPr>
          <a:xfrm>
            <a:off x="186229" y="444973"/>
            <a:ext cx="116532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результате моделирования построим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авторегрессионную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модель валового сбора овощей. Для решения поставленной задачи, требующей расчета коэффициентов автокорреляции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 порядка, воспользуемся вспомогательной таблицей 7.6. Рассчитаем коэффициенты автокорреляции уровней ряда по формуле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EDBECF1-A9B2-4804-AC98-41B214A84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288012"/>
              </p:ext>
            </p:extLst>
          </p:nvPr>
        </p:nvGraphicFramePr>
        <p:xfrm>
          <a:off x="2926625" y="1810329"/>
          <a:ext cx="5981444" cy="2259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3" imgW="1714500" imgH="647700" progId="Equation.DSMT4">
                  <p:embed/>
                </p:oleObj>
              </mc:Choice>
              <mc:Fallback>
                <p:oleObj name="Equation" r:id="rId3" imgW="1714500" imgH="647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625" y="1810329"/>
                        <a:ext cx="5981444" cy="2259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03E83D45-2AF7-4B61-A349-54DC56BE1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256690"/>
              </p:ext>
            </p:extLst>
          </p:nvPr>
        </p:nvGraphicFramePr>
        <p:xfrm>
          <a:off x="697775" y="4727864"/>
          <a:ext cx="22288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" imgW="1688760" imgH="647640" progId="Equation.DSMT4">
                  <p:embed/>
                </p:oleObj>
              </mc:Choice>
              <mc:Fallback>
                <p:oleObj name="Equation" r:id="rId5" imgW="1688760" imgH="64764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03E83D45-2AF7-4B61-A349-54DC56BE13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75" y="4727864"/>
                        <a:ext cx="2228850" cy="855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E5F6A762-E7B5-4464-BAC9-8BA04379EE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242392"/>
              </p:ext>
            </p:extLst>
          </p:nvPr>
        </p:nvGraphicFramePr>
        <p:xfrm>
          <a:off x="3458297" y="4729452"/>
          <a:ext cx="23114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7" imgW="1752480" imgH="647640" progId="Equation.DSMT4">
                  <p:embed/>
                </p:oleObj>
              </mc:Choice>
              <mc:Fallback>
                <p:oleObj name="Equation" r:id="rId7" imgW="1752480" imgH="64764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E5F6A762-E7B5-4464-BAC9-8BA04379EE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297" y="4729452"/>
                        <a:ext cx="2311400" cy="854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3C0EA63B-29C0-49EE-BE0A-564FE00F31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99465"/>
              </p:ext>
            </p:extLst>
          </p:nvPr>
        </p:nvGraphicFramePr>
        <p:xfrm>
          <a:off x="6301369" y="4705640"/>
          <a:ext cx="233997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9" imgW="1726920" imgH="647640" progId="Equation.DSMT4">
                  <p:embed/>
                </p:oleObj>
              </mc:Choice>
              <mc:Fallback>
                <p:oleObj name="Equation" r:id="rId9" imgW="1726920" imgH="64764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3C0EA63B-29C0-49EE-BE0A-564FE00F31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1369" y="4705640"/>
                        <a:ext cx="2339975" cy="877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043080" y="5214195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. 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972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2074</Words>
  <Application>Microsoft Office PowerPoint</Application>
  <PresentationFormat>Широкоэкранный</PresentationFormat>
  <Paragraphs>1193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Times New Roman</vt:lpstr>
      <vt:lpstr>Тема Office</vt:lpstr>
      <vt:lpstr>Equation</vt:lpstr>
      <vt:lpstr>MathType 6.0 Equation</vt:lpstr>
      <vt:lpstr>МЕТОДОЛОГИЯ ПОСТРОЕНИЯ МОДЕЛЕЙ ВРЕМЕННЫХ РЯДОВ.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параметров нелинейной регрессии.</dc:title>
  <dc:creator>Алексей</dc:creator>
  <cp:lastModifiedBy>Admin</cp:lastModifiedBy>
  <cp:revision>95</cp:revision>
  <dcterms:created xsi:type="dcterms:W3CDTF">2020-04-19T12:47:25Z</dcterms:created>
  <dcterms:modified xsi:type="dcterms:W3CDTF">2023-06-07T05:20:02Z</dcterms:modified>
</cp:coreProperties>
</file>